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77" r:id="rId3"/>
    <p:sldId id="266" r:id="rId4"/>
    <p:sldId id="257" r:id="rId5"/>
    <p:sldId id="268" r:id="rId6"/>
    <p:sldId id="273" r:id="rId7"/>
    <p:sldId id="270" r:id="rId8"/>
    <p:sldId id="258" r:id="rId9"/>
    <p:sldId id="272" r:id="rId10"/>
    <p:sldId id="260" r:id="rId11"/>
    <p:sldId id="263" r:id="rId12"/>
    <p:sldId id="265" r:id="rId13"/>
    <p:sldId id="264" r:id="rId14"/>
    <p:sldId id="271" r:id="rId15"/>
    <p:sldId id="275" r:id="rId16"/>
    <p:sldId id="261" r:id="rId17"/>
    <p:sldId id="259" r:id="rId18"/>
    <p:sldId id="262" r:id="rId1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68E6F4F-5965-561B-E958-09976F81FB5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2636B54-C6DB-B1C9-91F8-BDF6EBD375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336FE7EA-AB96-D94D-647A-8812315A32F3}"/>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5" name="מציין מיקום של כותרת תחתונה 4">
            <a:extLst>
              <a:ext uri="{FF2B5EF4-FFF2-40B4-BE49-F238E27FC236}">
                <a16:creationId xmlns:a16="http://schemas.microsoft.com/office/drawing/2014/main" id="{59A99657-DD4D-FED4-C15B-84292C2BDF4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5CFBBF-8676-2D3E-E0E0-50FAAF291635}"/>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181252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F2EC4A-11ED-C1A1-667E-14EA149A4EF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129F177-15C5-6064-7952-0948F689939A}"/>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1BE70AE-ED02-2FD1-F582-BAC82DEAEF33}"/>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5" name="מציין מיקום של כותרת תחתונה 4">
            <a:extLst>
              <a:ext uri="{FF2B5EF4-FFF2-40B4-BE49-F238E27FC236}">
                <a16:creationId xmlns:a16="http://schemas.microsoft.com/office/drawing/2014/main" id="{F8D1FB4B-12CD-9D3D-576B-97AE7C9FBF6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5081282-E971-5B9D-9F92-4B098D9CDB7E}"/>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175231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097E04-A5F6-7CF3-D2F8-0FC06D13531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1089F84-4678-E067-7507-981604CF2C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DE3F039-4937-5B45-F284-F6CB2E6F3400}"/>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5" name="מציין מיקום של כותרת תחתונה 4">
            <a:extLst>
              <a:ext uri="{FF2B5EF4-FFF2-40B4-BE49-F238E27FC236}">
                <a16:creationId xmlns:a16="http://schemas.microsoft.com/office/drawing/2014/main" id="{58BB5F56-8F55-4D1B-BFE3-DEEE1EEAF1A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39CD598-3AA4-A657-815C-F09B790B23DA}"/>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1632784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DE993A-BD7B-C6CC-441D-0FD07558226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CC0B7DD-41A2-6C01-9417-23DBFD12AA2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A189FA2-6031-F37A-2540-D728C1B616E9}"/>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5B20C41-DCB6-AB3D-AF35-EF921DB74286}"/>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6" name="מציין מיקום של כותרת תחתונה 5">
            <a:extLst>
              <a:ext uri="{FF2B5EF4-FFF2-40B4-BE49-F238E27FC236}">
                <a16:creationId xmlns:a16="http://schemas.microsoft.com/office/drawing/2014/main" id="{D8FE2A33-26E0-4D4C-6F53-A935786FCE8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1ADD8D6-5F12-3E31-750E-D381B251FEAB}"/>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1011482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33AC81-1710-4841-3071-572C7EB2253B}"/>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0C8AE3E-1FD8-3625-235D-30AA85673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8005B3B-0E18-40CC-C851-806771AF7A6A}"/>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C3023735-204F-0E25-3234-E2212F097C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4684FB1-47F0-27C9-BAA5-B57C8A7AFCFC}"/>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ECBDB18-782D-1AB9-0254-1C6FCEB35812}"/>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8" name="מציין מיקום של כותרת תחתונה 7">
            <a:extLst>
              <a:ext uri="{FF2B5EF4-FFF2-40B4-BE49-F238E27FC236}">
                <a16:creationId xmlns:a16="http://schemas.microsoft.com/office/drawing/2014/main" id="{C7EBA464-4666-481F-9C10-3027705C5AEE}"/>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1BF3E94-D382-7326-B04C-91DC8B0D75B6}"/>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4055185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D61B271-D076-973A-3D6B-79CB69ABC7A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CDFC602F-4126-ABB0-8338-15BD92F62DA9}"/>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4" name="מציין מיקום של כותרת תחתונה 3">
            <a:extLst>
              <a:ext uri="{FF2B5EF4-FFF2-40B4-BE49-F238E27FC236}">
                <a16:creationId xmlns:a16="http://schemas.microsoft.com/office/drawing/2014/main" id="{3636519B-F5C6-AF9B-B505-FC6DF5FC507F}"/>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F83096DC-8CD1-A4B5-FA2F-9F63BB52C350}"/>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205709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DE8C92D0-F88A-1DA7-C157-70242CDF6FBA}"/>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3" name="מציין מיקום של כותרת תחתונה 2">
            <a:extLst>
              <a:ext uri="{FF2B5EF4-FFF2-40B4-BE49-F238E27FC236}">
                <a16:creationId xmlns:a16="http://schemas.microsoft.com/office/drawing/2014/main" id="{9A25D24A-A989-29A8-B04D-C77E3800D8F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F374C88-37DB-CC7D-D89C-AAC64B3EB526}"/>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375263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4F8915-056A-32F2-F905-9E0367B742F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35FB9C7-B4AB-41EF-D5BA-492FC7796C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7EC9618-D274-F67D-71EF-1EB5A986E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FBB0CCF-C386-7CD9-6683-E18E5C27E92D}"/>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6" name="מציין מיקום של כותרת תחתונה 5">
            <a:extLst>
              <a:ext uri="{FF2B5EF4-FFF2-40B4-BE49-F238E27FC236}">
                <a16:creationId xmlns:a16="http://schemas.microsoft.com/office/drawing/2014/main" id="{7D3C4C5D-6563-71FC-6027-2464BFE1CAB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59B9FBD-0247-AF31-AB9E-71F9F560ACE8}"/>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2117967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0ABED0-8257-99EF-5579-10ACCF7F96E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E52927F-62C3-8960-8FD0-4A916FACB8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D8A9F00-190B-D0AE-D6C4-314B67667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46926E7-0FA7-5965-B5F0-A77AB28135E8}"/>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6" name="מציין מיקום של כותרת תחתונה 5">
            <a:extLst>
              <a:ext uri="{FF2B5EF4-FFF2-40B4-BE49-F238E27FC236}">
                <a16:creationId xmlns:a16="http://schemas.microsoft.com/office/drawing/2014/main" id="{F7B2BB9E-5A74-C985-1BAB-220B9E31399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EFA70D2-5BDE-228B-77B5-4E5973389D87}"/>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1274944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8A0A51-70C4-BB1F-296F-0AA85B4AF9F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5EFD85A-E278-DC07-F721-C9D0E7E8D2D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AC64F78-244A-DD46-B3B4-A52AB4F8BDFA}"/>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5" name="מציין מיקום של כותרת תחתונה 4">
            <a:extLst>
              <a:ext uri="{FF2B5EF4-FFF2-40B4-BE49-F238E27FC236}">
                <a16:creationId xmlns:a16="http://schemas.microsoft.com/office/drawing/2014/main" id="{0C53CCB9-B754-5D01-72AD-2C0DDC96CAF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EA12014-7454-8F6D-6CE5-E0374D618F24}"/>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677382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194407C8-BADB-CAE9-404A-89FB45AB8D48}"/>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6DFF014-5A39-1F9F-D5AD-648F4D1D29CC}"/>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8B294CD-0812-731D-1055-A7FF5DF390AA}"/>
              </a:ext>
            </a:extLst>
          </p:cNvPr>
          <p:cNvSpPr>
            <a:spLocks noGrp="1"/>
          </p:cNvSpPr>
          <p:nvPr>
            <p:ph type="dt" sz="half" idx="10"/>
          </p:nvPr>
        </p:nvSpPr>
        <p:spPr/>
        <p:txBody>
          <a:bodyPr/>
          <a:lstStyle/>
          <a:p>
            <a:fld id="{50879DB5-0B8E-47D5-9952-E1F1717791B6}" type="datetimeFigureOut">
              <a:rPr lang="he-IL" smtClean="0"/>
              <a:t>כ"ח/שבט/תשפ"ו</a:t>
            </a:fld>
            <a:endParaRPr lang="he-IL"/>
          </a:p>
        </p:txBody>
      </p:sp>
      <p:sp>
        <p:nvSpPr>
          <p:cNvPr id="5" name="מציין מיקום של כותרת תחתונה 4">
            <a:extLst>
              <a:ext uri="{FF2B5EF4-FFF2-40B4-BE49-F238E27FC236}">
                <a16:creationId xmlns:a16="http://schemas.microsoft.com/office/drawing/2014/main" id="{5CE0C67B-85BE-465D-1388-D9F3A724500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2014608-4FF8-F2B6-218A-54C7AA549BD0}"/>
              </a:ext>
            </a:extLst>
          </p:cNvPr>
          <p:cNvSpPr>
            <a:spLocks noGrp="1"/>
          </p:cNvSpPr>
          <p:nvPr>
            <p:ph type="sldNum" sz="quarter" idx="12"/>
          </p:nvPr>
        </p:nvSpPr>
        <p:spPr/>
        <p:txBody>
          <a:bodyPr/>
          <a:lstStyle/>
          <a:p>
            <a:fld id="{D768D94D-396B-4AC9-9113-CC04F549436A}" type="slidenum">
              <a:rPr lang="he-IL" smtClean="0"/>
              <a:t>‹#›</a:t>
            </a:fld>
            <a:endParaRPr lang="he-IL"/>
          </a:p>
        </p:txBody>
      </p:sp>
    </p:spTree>
    <p:extLst>
      <p:ext uri="{BB962C8B-B14F-4D97-AF65-F5344CB8AC3E}">
        <p14:creationId xmlns:p14="http://schemas.microsoft.com/office/powerpoint/2010/main" val="142521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2FB61CA-D819-3F29-3C1A-FD5AE3EABA6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2AEA21F-4259-B3B8-1D8B-2D178C4D8455}"/>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7B4AB5A-68F2-141C-46E6-6F6FCD0CE558}"/>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0879DB5-0B8E-47D5-9952-E1F1717791B6}" type="datetimeFigureOut">
              <a:rPr lang="he-IL" smtClean="0"/>
              <a:t>כ"ח/שבט/תשפ"ו</a:t>
            </a:fld>
            <a:endParaRPr lang="he-IL"/>
          </a:p>
        </p:txBody>
      </p:sp>
      <p:sp>
        <p:nvSpPr>
          <p:cNvPr id="5" name="מציין מיקום של כותרת תחתונה 4">
            <a:extLst>
              <a:ext uri="{FF2B5EF4-FFF2-40B4-BE49-F238E27FC236}">
                <a16:creationId xmlns:a16="http://schemas.microsoft.com/office/drawing/2014/main" id="{01885002-5269-E550-CBD9-35FCF295A0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FB901CFB-117C-B5F7-C620-B3C047F395F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768D94D-396B-4AC9-9113-CC04F549436A}" type="slidenum">
              <a:rPr lang="he-IL" smtClean="0"/>
              <a:t>‹#›</a:t>
            </a:fld>
            <a:endParaRPr lang="he-IL"/>
          </a:p>
        </p:txBody>
      </p:sp>
    </p:spTree>
    <p:extLst>
      <p:ext uri="{BB962C8B-B14F-4D97-AF65-F5344CB8AC3E}">
        <p14:creationId xmlns:p14="http://schemas.microsoft.com/office/powerpoint/2010/main" val="1690294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FA4EBC14-5900-C275-C611-DA63B1063C3E}"/>
              </a:ext>
            </a:extLst>
          </p:cNvPr>
          <p:cNvSpPr>
            <a:spLocks noGrp="1"/>
          </p:cNvSpPr>
          <p:nvPr>
            <p:ph type="subTitle" idx="1"/>
          </p:nvPr>
        </p:nvSpPr>
        <p:spPr>
          <a:xfrm>
            <a:off x="7343776" y="2357337"/>
            <a:ext cx="4379592" cy="1147863"/>
          </a:xfrm>
        </p:spPr>
        <p:txBody>
          <a:bodyPr anchor="t">
            <a:noAutofit/>
          </a:bodyPr>
          <a:lstStyle/>
          <a:p>
            <a:r>
              <a:rPr lang="he-IL" sz="3000" dirty="0"/>
              <a:t>מפגש תלמידים עם משפחות </a:t>
            </a:r>
          </a:p>
          <a:p>
            <a:r>
              <a:rPr lang="he-IL" sz="3000" dirty="0"/>
              <a:t>מעמותת בלעדיהם</a:t>
            </a:r>
          </a:p>
          <a:p>
            <a:r>
              <a:rPr lang="he-IL" sz="3000" dirty="0"/>
              <a:t> לציון יום המשפחה </a:t>
            </a:r>
            <a:r>
              <a:rPr lang="he-IL" sz="3000" dirty="0" err="1"/>
              <a:t>התשפ"ו</a:t>
            </a:r>
            <a:endParaRPr lang="he-IL" sz="3000" dirty="0"/>
          </a:p>
        </p:txBody>
      </p:sp>
      <p:sp>
        <p:nvSpPr>
          <p:cNvPr id="1057" name="Freeform: Shape 1056">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בלעדיהם-עמותה לתמיכה במשפחות נעדרים״">
            <a:extLst>
              <a:ext uri="{FF2B5EF4-FFF2-40B4-BE49-F238E27FC236}">
                <a16:creationId xmlns:a16="http://schemas.microsoft.com/office/drawing/2014/main" id="{E650196B-03C3-CE40-C7A2-B9181DBEDD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26" r="1" b="1"/>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74FCD80-826C-6BFB-D6FC-5DFA20F4A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3038" y="0"/>
            <a:ext cx="1202836" cy="1171181"/>
          </a:xfrm>
          <a:prstGeom prst="rect">
            <a:avLst/>
          </a:prstGeom>
        </p:spPr>
      </p:pic>
      <p:pic>
        <p:nvPicPr>
          <p:cNvPr id="7" name="Picture 5">
            <a:extLst>
              <a:ext uri="{FF2B5EF4-FFF2-40B4-BE49-F238E27FC236}">
                <a16:creationId xmlns:a16="http://schemas.microsoft.com/office/drawing/2014/main" id="{E1F83022-CBE2-3355-248E-CEBAA4B86E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164" y="0"/>
            <a:ext cx="1757397" cy="1045064"/>
          </a:xfrm>
          <a:prstGeom prst="rect">
            <a:avLst/>
          </a:prstGeom>
        </p:spPr>
      </p:pic>
    </p:spTree>
    <p:extLst>
      <p:ext uri="{BB962C8B-B14F-4D97-AF65-F5344CB8AC3E}">
        <p14:creationId xmlns:p14="http://schemas.microsoft.com/office/powerpoint/2010/main" val="224064941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207E95-55DD-A1C6-C1FB-C7ACE3B5D23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תמונה 2" descr="תמונה שמכילה פני אדם, קולאז’, אדם, טקסט&#10;&#10;תוכן בינה מלאכותית גנרטיבית עשוי להיות שגוי.">
            <a:extLst>
              <a:ext uri="{FF2B5EF4-FFF2-40B4-BE49-F238E27FC236}">
                <a16:creationId xmlns:a16="http://schemas.microsoft.com/office/drawing/2014/main" id="{6BD7786C-A3D1-D0CF-6FA2-753D277C8F1D}"/>
              </a:ext>
            </a:extLst>
          </p:cNvPr>
          <p:cNvPicPr>
            <a:picLocks noChangeAspect="1"/>
          </p:cNvPicPr>
          <p:nvPr/>
        </p:nvPicPr>
        <p:blipFill>
          <a:blip r:embed="rId2"/>
          <a:srcRect l="27098" r="-1" b="-1"/>
          <a:stretch>
            <a:fillRect/>
          </a:stretch>
        </p:blipFill>
        <p:spPr>
          <a:xfrm>
            <a:off x="20" y="1282"/>
            <a:ext cx="12191980" cy="6856718"/>
          </a:xfrm>
          <a:prstGeom prst="rect">
            <a:avLst/>
          </a:prstGeom>
        </p:spPr>
      </p:pic>
    </p:spTree>
    <p:extLst>
      <p:ext uri="{BB962C8B-B14F-4D97-AF65-F5344CB8AC3E}">
        <p14:creationId xmlns:p14="http://schemas.microsoft.com/office/powerpoint/2010/main" val="3367996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ייתכן שזו תמונה של ‏טקסט‏">
            <a:extLst>
              <a:ext uri="{FF2B5EF4-FFF2-40B4-BE49-F238E27FC236}">
                <a16:creationId xmlns:a16="http://schemas.microsoft.com/office/drawing/2014/main" id="{D5D4E8F3-7709-EB23-D126-0F3726CEB32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905125" y="76200"/>
            <a:ext cx="6705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724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43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e-IL"/>
          </a:p>
        </p:txBody>
      </p:sp>
      <p:sp>
        <p:nvSpPr>
          <p:cNvPr id="2" name="כותרת 1">
            <a:extLst>
              <a:ext uri="{FF2B5EF4-FFF2-40B4-BE49-F238E27FC236}">
                <a16:creationId xmlns:a16="http://schemas.microsoft.com/office/drawing/2014/main" id="{5BAF73CF-FB34-E00F-1F52-0D5F7FE88534}"/>
              </a:ext>
            </a:extLst>
          </p:cNvPr>
          <p:cNvSpPr>
            <a:spLocks noGrp="1"/>
          </p:cNvSpPr>
          <p:nvPr>
            <p:ph type="title"/>
          </p:nvPr>
        </p:nvSpPr>
        <p:spPr>
          <a:xfrm>
            <a:off x="1980062" y="1275251"/>
            <a:ext cx="3995460" cy="1324907"/>
          </a:xfrm>
        </p:spPr>
        <p:txBody>
          <a:bodyPr>
            <a:normAutofit/>
          </a:bodyPr>
          <a:lstStyle/>
          <a:p>
            <a:r>
              <a:rPr lang="he-IL" b="1" dirty="0">
                <a:solidFill>
                  <a:srgbClr val="44375B"/>
                </a:solidFill>
                <a:cs typeface="+mn-cs"/>
              </a:rPr>
              <a:t>דניאל </a:t>
            </a:r>
            <a:r>
              <a:rPr lang="he-IL" b="1" dirty="0" err="1">
                <a:solidFill>
                  <a:srgbClr val="44375B"/>
                </a:solidFill>
                <a:cs typeface="+mn-cs"/>
              </a:rPr>
              <a:t>מיניביצקי</a:t>
            </a:r>
            <a:endParaRPr lang="he-IL" b="1" dirty="0">
              <a:solidFill>
                <a:srgbClr val="44375B"/>
              </a:solidFill>
              <a:cs typeface="+mn-cs"/>
            </a:endParaRPr>
          </a:p>
        </p:txBody>
      </p:sp>
      <p:sp>
        <p:nvSpPr>
          <p:cNvPr id="3" name="מציין מיקום תוכן 2">
            <a:extLst>
              <a:ext uri="{FF2B5EF4-FFF2-40B4-BE49-F238E27FC236}">
                <a16:creationId xmlns:a16="http://schemas.microsoft.com/office/drawing/2014/main" id="{439D00D1-2300-7A8B-F0FC-80059EE5E84D}"/>
              </a:ext>
            </a:extLst>
          </p:cNvPr>
          <p:cNvSpPr>
            <a:spLocks noGrp="1"/>
          </p:cNvSpPr>
          <p:nvPr>
            <p:ph idx="1"/>
          </p:nvPr>
        </p:nvSpPr>
        <p:spPr>
          <a:xfrm>
            <a:off x="483054" y="2365887"/>
            <a:ext cx="6643732" cy="4118989"/>
          </a:xfrm>
        </p:spPr>
        <p:txBody>
          <a:bodyPr>
            <a:noAutofit/>
          </a:bodyPr>
          <a:lstStyle/>
          <a:p>
            <a:pPr marL="0" indent="0">
              <a:buNone/>
            </a:pPr>
            <a:r>
              <a:rPr lang="he-IL" sz="1800" b="1" dirty="0">
                <a:solidFill>
                  <a:srgbClr val="44375B"/>
                </a:solidFill>
              </a:rPr>
              <a:t>דניאל </a:t>
            </a:r>
            <a:r>
              <a:rPr lang="he-IL" sz="1800" b="1" dirty="0" err="1">
                <a:solidFill>
                  <a:srgbClr val="44375B"/>
                </a:solidFill>
              </a:rPr>
              <a:t>מיניביצקי</a:t>
            </a:r>
            <a:r>
              <a:rPr lang="he-IL" sz="1800" b="1" dirty="0">
                <a:solidFill>
                  <a:srgbClr val="44375B"/>
                </a:solidFill>
              </a:rPr>
              <a:t>, תושב תל-אביב, נעלם ב 11 באוקטובר 2014, בהיותו בן 35. נולד ב 31 באוקטובר 1979</a:t>
            </a:r>
          </a:p>
          <a:p>
            <a:pPr marL="0" indent="0">
              <a:buNone/>
            </a:pPr>
            <a:r>
              <a:rPr lang="he-IL" sz="1600" dirty="0">
                <a:solidFill>
                  <a:srgbClr val="44375B"/>
                </a:solidFill>
              </a:rPr>
              <a:t>דניאל, גובה 1.90, בוגר סיירת מגלן לאחר כמה חודשים בקורס טיס,  יצא בשעה 06.00 מביתו שברמת אביב גימל. "אני יורד לעשן" הוא אמר. זה קרה ביום שבת בזמן של חג סוכות. ומשאחר לחזור פנו הוריו לתחנת המשטרה.</a:t>
            </a:r>
          </a:p>
          <a:p>
            <a:pPr marL="0" indent="0">
              <a:buNone/>
            </a:pPr>
            <a:r>
              <a:rPr lang="he-IL" sz="1600" dirty="0">
                <a:solidFill>
                  <a:srgbClr val="44375B"/>
                </a:solidFill>
              </a:rPr>
              <a:t>על אף כל המאמצים הרבים שעשו הוריו כדי לאתרו, לא אותר דניאל.</a:t>
            </a:r>
          </a:p>
          <a:p>
            <a:pPr marL="0" indent="0">
              <a:buNone/>
            </a:pPr>
            <a:r>
              <a:rPr lang="he-IL" sz="1600" dirty="0">
                <a:solidFill>
                  <a:srgbClr val="44375B"/>
                </a:solidFill>
              </a:rPr>
              <a:t>הוא לבש מכנסי טרנינג אפורים, חולצה קצרה  בצבע ירוק בהיר, ומעיל קצר בצבע כחול עם משבצות גדולות. </a:t>
            </a:r>
          </a:p>
          <a:p>
            <a:pPr marL="0" indent="0">
              <a:buNone/>
            </a:pPr>
            <a:r>
              <a:rPr lang="he-IL" sz="1600" dirty="0">
                <a:solidFill>
                  <a:srgbClr val="44375B"/>
                </a:solidFill>
              </a:rPr>
              <a:t>נעל סנדלים תנכיים. </a:t>
            </a:r>
          </a:p>
          <a:p>
            <a:pPr marL="0" indent="0">
              <a:buNone/>
            </a:pPr>
            <a:r>
              <a:rPr lang="he-IL" sz="1600" dirty="0">
                <a:solidFill>
                  <a:srgbClr val="44375B"/>
                </a:solidFill>
              </a:rPr>
              <a:t>היה ברשותו תיק גב מסוג</a:t>
            </a:r>
            <a:r>
              <a:rPr lang="en-US" sz="1600" dirty="0">
                <a:solidFill>
                  <a:srgbClr val="44375B"/>
                </a:solidFill>
              </a:rPr>
              <a:t>ANSPORT  </a:t>
            </a:r>
            <a:r>
              <a:rPr lang="he-IL" sz="1600" dirty="0">
                <a:solidFill>
                  <a:srgbClr val="44375B"/>
                </a:solidFill>
              </a:rPr>
              <a:t> בצבעי ירוק בקבוק ושחור. </a:t>
            </a:r>
          </a:p>
          <a:p>
            <a:pPr marL="0" indent="0">
              <a:buNone/>
            </a:pPr>
            <a:r>
              <a:rPr lang="he-IL" sz="1600" dirty="0">
                <a:solidFill>
                  <a:srgbClr val="44375B"/>
                </a:solidFill>
              </a:rPr>
              <a:t>לדניאל קעקוע קטן בצורת תו נגינה על גב יד שמאל קרוב לאגודל.</a:t>
            </a:r>
          </a:p>
          <a:p>
            <a:pPr marL="0" indent="0">
              <a:buNone/>
            </a:pPr>
            <a:r>
              <a:rPr lang="he-IL" sz="1600" dirty="0">
                <a:solidFill>
                  <a:srgbClr val="44375B"/>
                </a:solidFill>
              </a:rPr>
              <a:t>גובה 1.90, מבנה גוף רזה, צבע עיניים חום כהה, גוון עור שזוף, צבע שיער שחור, זקן צרפתי.</a:t>
            </a:r>
            <a:endParaRPr lang="he-IL" sz="16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he-IL" sz="1500" dirty="0">
              <a:solidFill>
                <a:srgbClr val="44375B"/>
              </a:solidFill>
            </a:endParaRPr>
          </a:p>
        </p:txBody>
      </p:sp>
      <p:sp>
        <p:nvSpPr>
          <p:cNvPr id="15" name="Rectangle 14">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4437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תמונה 5">
            <a:extLst>
              <a:ext uri="{FF2B5EF4-FFF2-40B4-BE49-F238E27FC236}">
                <a16:creationId xmlns:a16="http://schemas.microsoft.com/office/drawing/2014/main" id="{F7A01773-70D7-0589-3D32-B3157C654DA6}"/>
              </a:ext>
            </a:extLst>
          </p:cNvPr>
          <p:cNvPicPr>
            <a:picLocks noChangeAspect="1"/>
          </p:cNvPicPr>
          <p:nvPr/>
        </p:nvPicPr>
        <p:blipFill rotWithShape="1">
          <a:blip r:embed="rId2"/>
          <a:srcRect r="8078" b="1"/>
          <a:stretch/>
        </p:blipFill>
        <p:spPr>
          <a:xfrm>
            <a:off x="7523826" y="862763"/>
            <a:ext cx="3788081" cy="5151142"/>
          </a:xfrm>
          <a:prstGeom prst="rect">
            <a:avLst/>
          </a:prstGeom>
        </p:spPr>
      </p:pic>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0315" y="273607"/>
            <a:ext cx="1073311" cy="1045065"/>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pic>
        <p:nvPicPr>
          <p:cNvPr id="9" name="תמונה 8">
            <a:extLst>
              <a:ext uri="{FF2B5EF4-FFF2-40B4-BE49-F238E27FC236}">
                <a16:creationId xmlns:a16="http://schemas.microsoft.com/office/drawing/2014/main" id="{44DDC199-08C7-10AE-C248-57625DB6D13D}"/>
              </a:ext>
            </a:extLst>
          </p:cNvPr>
          <p:cNvPicPr>
            <a:picLocks noChangeAspect="1"/>
          </p:cNvPicPr>
          <p:nvPr/>
        </p:nvPicPr>
        <p:blipFill>
          <a:blip r:embed="rId5"/>
          <a:stretch>
            <a:fillRect/>
          </a:stretch>
        </p:blipFill>
        <p:spPr>
          <a:xfrm>
            <a:off x="3005909" y="373124"/>
            <a:ext cx="2197417" cy="973807"/>
          </a:xfrm>
          <a:prstGeom prst="rect">
            <a:avLst/>
          </a:prstGeom>
        </p:spPr>
      </p:pic>
      <p:sp>
        <p:nvSpPr>
          <p:cNvPr id="12" name="תיבת טקסט 11">
            <a:extLst>
              <a:ext uri="{FF2B5EF4-FFF2-40B4-BE49-F238E27FC236}">
                <a16:creationId xmlns:a16="http://schemas.microsoft.com/office/drawing/2014/main" id="{7F507788-20B3-E3CC-EDA3-D286FDBB9109}"/>
              </a:ext>
            </a:extLst>
          </p:cNvPr>
          <p:cNvSpPr txBox="1"/>
          <p:nvPr/>
        </p:nvSpPr>
        <p:spPr>
          <a:xfrm>
            <a:off x="5563824" y="6177990"/>
            <a:ext cx="6096000" cy="369332"/>
          </a:xfrm>
          <a:prstGeom prst="rect">
            <a:avLst/>
          </a:prstGeom>
          <a:noFill/>
        </p:spPr>
        <p:txBody>
          <a:bodyPr wrap="square">
            <a:spAutoFit/>
          </a:bodyPr>
          <a:lstStyle/>
          <a:p>
            <a:pPr marL="0" indent="0">
              <a:buNone/>
            </a:pPr>
            <a:r>
              <a:rPr lang="he-IL" sz="18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מטעם דניאל יגיעו הוריו: ורדה ושוקי </a:t>
            </a:r>
            <a:r>
              <a:rPr lang="he-IL" sz="1800" b="1" u="sng" dirty="0" err="1">
                <a:solidFill>
                  <a:srgbClr val="44375B"/>
                </a:solidFill>
                <a:effectLst/>
                <a:latin typeface="Calibri" panose="020F0502020204030204" pitchFamily="34" charset="0"/>
                <a:ea typeface="Calibri" panose="020F0502020204030204" pitchFamily="34" charset="0"/>
                <a:cs typeface="Arial" panose="020B0604020202020204" pitchFamily="34" charset="0"/>
              </a:rPr>
              <a:t>מיניביצקי</a:t>
            </a:r>
            <a:endParaRPr lang="en-US" sz="1800" dirty="0">
              <a:solidFill>
                <a:srgbClr val="44375B"/>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1834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43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e-IL"/>
          </a:p>
        </p:txBody>
      </p:sp>
      <p:sp>
        <p:nvSpPr>
          <p:cNvPr id="2" name="כותרת 1">
            <a:extLst>
              <a:ext uri="{FF2B5EF4-FFF2-40B4-BE49-F238E27FC236}">
                <a16:creationId xmlns:a16="http://schemas.microsoft.com/office/drawing/2014/main" id="{5BAF73CF-FB34-E00F-1F52-0D5F7FE88534}"/>
              </a:ext>
            </a:extLst>
          </p:cNvPr>
          <p:cNvSpPr>
            <a:spLocks noGrp="1"/>
          </p:cNvSpPr>
          <p:nvPr>
            <p:ph type="title"/>
          </p:nvPr>
        </p:nvSpPr>
        <p:spPr>
          <a:xfrm>
            <a:off x="141643" y="1503288"/>
            <a:ext cx="7157901" cy="1324907"/>
          </a:xfrm>
        </p:spPr>
        <p:txBody>
          <a:bodyPr>
            <a:normAutofit/>
          </a:bodyPr>
          <a:lstStyle/>
          <a:p>
            <a:r>
              <a:rPr lang="he-IL" b="1" dirty="0">
                <a:solidFill>
                  <a:srgbClr val="44375B"/>
                </a:solidFill>
                <a:cs typeface="+mn-cs"/>
              </a:rPr>
              <a:t>אברהם משה (</a:t>
            </a:r>
            <a:r>
              <a:rPr lang="he-IL" b="1" dirty="0" err="1">
                <a:solidFill>
                  <a:srgbClr val="44375B"/>
                </a:solidFill>
                <a:cs typeface="+mn-cs"/>
              </a:rPr>
              <a:t>מוישי</a:t>
            </a:r>
            <a:r>
              <a:rPr lang="he-IL" b="1" dirty="0">
                <a:solidFill>
                  <a:srgbClr val="44375B"/>
                </a:solidFill>
                <a:cs typeface="+mn-cs"/>
              </a:rPr>
              <a:t>) </a:t>
            </a:r>
            <a:r>
              <a:rPr lang="he-IL" b="1" dirty="0" err="1">
                <a:solidFill>
                  <a:srgbClr val="44375B"/>
                </a:solidFill>
                <a:cs typeface="+mn-cs"/>
              </a:rPr>
              <a:t>קלינרמן</a:t>
            </a:r>
            <a:endParaRPr lang="he-IL" b="1" dirty="0">
              <a:solidFill>
                <a:srgbClr val="44375B"/>
              </a:solidFill>
              <a:cs typeface="+mn-cs"/>
            </a:endParaRPr>
          </a:p>
        </p:txBody>
      </p:sp>
      <p:sp>
        <p:nvSpPr>
          <p:cNvPr id="3" name="מציין מיקום תוכן 2">
            <a:extLst>
              <a:ext uri="{FF2B5EF4-FFF2-40B4-BE49-F238E27FC236}">
                <a16:creationId xmlns:a16="http://schemas.microsoft.com/office/drawing/2014/main" id="{439D00D1-2300-7A8B-F0FC-80059EE5E84D}"/>
              </a:ext>
            </a:extLst>
          </p:cNvPr>
          <p:cNvSpPr>
            <a:spLocks noGrp="1"/>
          </p:cNvSpPr>
          <p:nvPr>
            <p:ph idx="1"/>
          </p:nvPr>
        </p:nvSpPr>
        <p:spPr>
          <a:xfrm>
            <a:off x="475207" y="2556412"/>
            <a:ext cx="6643732" cy="4118989"/>
          </a:xfrm>
        </p:spPr>
        <p:txBody>
          <a:bodyPr>
            <a:noAutofit/>
          </a:bodyPr>
          <a:lstStyle/>
          <a:p>
            <a:pPr marL="0" indent="0">
              <a:buNone/>
            </a:pPr>
            <a:r>
              <a:rPr lang="he-IL" sz="1800" b="1" dirty="0">
                <a:solidFill>
                  <a:srgbClr val="44375B"/>
                </a:solidFill>
              </a:rPr>
              <a:t>אברהם משה (</a:t>
            </a:r>
            <a:r>
              <a:rPr lang="he-IL" sz="1800" b="1" dirty="0" err="1">
                <a:solidFill>
                  <a:srgbClr val="44375B"/>
                </a:solidFill>
              </a:rPr>
              <a:t>מוישי</a:t>
            </a:r>
            <a:r>
              <a:rPr lang="he-IL" sz="1800" b="1" dirty="0">
                <a:solidFill>
                  <a:srgbClr val="44375B"/>
                </a:solidFill>
              </a:rPr>
              <a:t>) </a:t>
            </a:r>
            <a:r>
              <a:rPr lang="he-IL" sz="1800" b="1" dirty="0" err="1">
                <a:solidFill>
                  <a:srgbClr val="44375B"/>
                </a:solidFill>
              </a:rPr>
              <a:t>קלינרמן</a:t>
            </a:r>
            <a:r>
              <a:rPr lang="he-IL" sz="1800" b="1" dirty="0">
                <a:solidFill>
                  <a:srgbClr val="44375B"/>
                </a:solidFill>
              </a:rPr>
              <a:t>. תושב מודיעין עילית, נעדר מ 26 במרץ 2022, בהיותו בן 16. נולד ב 29.10.2005</a:t>
            </a:r>
          </a:p>
          <a:p>
            <a:pPr marL="0" indent="0">
              <a:buNone/>
            </a:pPr>
            <a:r>
              <a:rPr lang="he-IL" sz="1800" dirty="0" err="1">
                <a:solidFill>
                  <a:srgbClr val="44375B"/>
                </a:solidFill>
              </a:rPr>
              <a:t>מוישי</a:t>
            </a:r>
            <a:r>
              <a:rPr lang="he-IL" sz="1800" dirty="0">
                <a:solidFill>
                  <a:srgbClr val="44375B"/>
                </a:solidFill>
              </a:rPr>
              <a:t> </a:t>
            </a:r>
            <a:r>
              <a:rPr lang="he-IL" sz="1800" dirty="0" err="1">
                <a:solidFill>
                  <a:srgbClr val="44375B"/>
                </a:solidFill>
              </a:rPr>
              <a:t>קליינרמן</a:t>
            </a:r>
            <a:r>
              <a:rPr lang="he-IL" sz="1800" dirty="0">
                <a:solidFill>
                  <a:srgbClr val="44375B"/>
                </a:solidFill>
              </a:rPr>
              <a:t>, תושב מודיעין עילית, נוהג להסתובב בטרמפים לקברי צדיקים. נראה לאחרונה במוצאי שבת ליד ציון </a:t>
            </a:r>
            <a:r>
              <a:rPr lang="he-IL" sz="1800" dirty="0" err="1">
                <a:solidFill>
                  <a:srgbClr val="44375B"/>
                </a:solidFill>
              </a:rPr>
              <a:t>הרשב"י</a:t>
            </a:r>
            <a:r>
              <a:rPr lang="he-IL" sz="1800" dirty="0">
                <a:solidFill>
                  <a:srgbClr val="44375B"/>
                </a:solidFill>
              </a:rPr>
              <a:t> במירון.</a:t>
            </a:r>
          </a:p>
          <a:p>
            <a:pPr marL="0" indent="0">
              <a:buNone/>
            </a:pPr>
            <a:r>
              <a:rPr lang="he-IL" sz="1800" dirty="0">
                <a:solidFill>
                  <a:srgbClr val="44375B"/>
                </a:solidFill>
              </a:rPr>
              <a:t>"בעל חזות חסידית, לבש חולצה לבנה מכופתרת, מכנסיים כהים, </a:t>
            </a:r>
            <a:r>
              <a:rPr lang="he-IL" sz="1800" dirty="0" err="1">
                <a:solidFill>
                  <a:srgbClr val="44375B"/>
                </a:solidFill>
              </a:rPr>
              <a:t>פיאות</a:t>
            </a:r>
            <a:r>
              <a:rPr lang="he-IL" sz="1800" dirty="0">
                <a:solidFill>
                  <a:srgbClr val="44375B"/>
                </a:solidFill>
              </a:rPr>
              <a:t> ארוכות והוא חובש משקפיים בדרך כלל", על פי דף מידע של משטרת ישראל.</a:t>
            </a:r>
          </a:p>
          <a:p>
            <a:pPr marL="0" indent="0">
              <a:buNone/>
            </a:pPr>
            <a:r>
              <a:rPr lang="he-IL" sz="1800" dirty="0" err="1">
                <a:solidFill>
                  <a:srgbClr val="44375B"/>
                </a:solidFill>
              </a:rPr>
              <a:t>מוישי</a:t>
            </a:r>
            <a:r>
              <a:rPr lang="he-IL" sz="1800" dirty="0">
                <a:solidFill>
                  <a:srgbClr val="44375B"/>
                </a:solidFill>
              </a:rPr>
              <a:t> </a:t>
            </a:r>
            <a:r>
              <a:rPr lang="he-IL" sz="1800" dirty="0" err="1">
                <a:solidFill>
                  <a:srgbClr val="44375B"/>
                </a:solidFill>
              </a:rPr>
              <a:t>קלינרמן</a:t>
            </a:r>
            <a:r>
              <a:rPr lang="he-IL" sz="1800" dirty="0">
                <a:solidFill>
                  <a:srgbClr val="44375B"/>
                </a:solidFill>
              </a:rPr>
              <a:t> יצא למירון שבצפת להתפלל על קברי צדיקים, הוא נער עצמאי.</a:t>
            </a:r>
          </a:p>
          <a:p>
            <a:pPr marL="0" indent="0">
              <a:buNone/>
            </a:pPr>
            <a:r>
              <a:rPr lang="he-IL" sz="1800" dirty="0">
                <a:solidFill>
                  <a:srgbClr val="44375B"/>
                </a:solidFill>
              </a:rPr>
              <a:t>היו מספר חשודים שנעצרו בחשד שקשורים בהיעלמותו, אך הם שוחררו לאחר זמן קצר.</a:t>
            </a:r>
          </a:p>
          <a:p>
            <a:pPr marL="0" indent="0">
              <a:buNone/>
            </a:pPr>
            <a:endParaRPr lang="he-IL" sz="1500" dirty="0">
              <a:solidFill>
                <a:srgbClr val="44375B"/>
              </a:solidFill>
            </a:endParaRPr>
          </a:p>
        </p:txBody>
      </p:sp>
      <p:sp>
        <p:nvSpPr>
          <p:cNvPr id="15" name="Rectangle 14">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4437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5552" y="275355"/>
            <a:ext cx="1073311" cy="1045065"/>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pic>
        <p:nvPicPr>
          <p:cNvPr id="9" name="תמונה 8">
            <a:extLst>
              <a:ext uri="{FF2B5EF4-FFF2-40B4-BE49-F238E27FC236}">
                <a16:creationId xmlns:a16="http://schemas.microsoft.com/office/drawing/2014/main" id="{44DDC199-08C7-10AE-C248-57625DB6D13D}"/>
              </a:ext>
            </a:extLst>
          </p:cNvPr>
          <p:cNvPicPr>
            <a:picLocks noChangeAspect="1"/>
          </p:cNvPicPr>
          <p:nvPr/>
        </p:nvPicPr>
        <p:blipFill>
          <a:blip r:embed="rId4"/>
          <a:stretch>
            <a:fillRect/>
          </a:stretch>
        </p:blipFill>
        <p:spPr>
          <a:xfrm>
            <a:off x="2958625" y="310983"/>
            <a:ext cx="2197417" cy="973807"/>
          </a:xfrm>
          <a:prstGeom prst="rect">
            <a:avLst/>
          </a:prstGeom>
        </p:spPr>
      </p:pic>
      <p:sp>
        <p:nvSpPr>
          <p:cNvPr id="12" name="תיבת טקסט 11">
            <a:extLst>
              <a:ext uri="{FF2B5EF4-FFF2-40B4-BE49-F238E27FC236}">
                <a16:creationId xmlns:a16="http://schemas.microsoft.com/office/drawing/2014/main" id="{7F507788-20B3-E3CC-EDA3-D286FDBB9109}"/>
              </a:ext>
            </a:extLst>
          </p:cNvPr>
          <p:cNvSpPr txBox="1"/>
          <p:nvPr/>
        </p:nvSpPr>
        <p:spPr>
          <a:xfrm>
            <a:off x="5563824" y="6177990"/>
            <a:ext cx="6096000" cy="369332"/>
          </a:xfrm>
          <a:prstGeom prst="rect">
            <a:avLst/>
          </a:prstGeom>
          <a:noFill/>
        </p:spPr>
        <p:txBody>
          <a:bodyPr wrap="square">
            <a:spAutoFit/>
          </a:bodyPr>
          <a:lstStyle/>
          <a:p>
            <a:pPr marL="0" indent="0">
              <a:buNone/>
            </a:pPr>
            <a:r>
              <a:rPr lang="he-IL" sz="18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מטעמו של </a:t>
            </a:r>
            <a:r>
              <a:rPr lang="he-IL" sz="1800" b="1" u="sng" dirty="0" err="1">
                <a:solidFill>
                  <a:srgbClr val="44375B"/>
                </a:solidFill>
                <a:effectLst/>
                <a:latin typeface="Calibri" panose="020F0502020204030204" pitchFamily="34" charset="0"/>
                <a:ea typeface="Calibri" panose="020F0502020204030204" pitchFamily="34" charset="0"/>
                <a:cs typeface="Arial" panose="020B0604020202020204" pitchFamily="34" charset="0"/>
              </a:rPr>
              <a:t>מוישי</a:t>
            </a:r>
            <a:r>
              <a:rPr lang="he-IL" sz="18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 </a:t>
            </a:r>
            <a:r>
              <a:rPr lang="he-IL" sz="1800" b="1" u="sng" dirty="0" err="1">
                <a:solidFill>
                  <a:srgbClr val="44375B"/>
                </a:solidFill>
                <a:effectLst/>
                <a:latin typeface="Calibri" panose="020F0502020204030204" pitchFamily="34" charset="0"/>
                <a:ea typeface="Calibri" panose="020F0502020204030204" pitchFamily="34" charset="0"/>
                <a:cs typeface="Arial" panose="020B0604020202020204" pitchFamily="34" charset="0"/>
              </a:rPr>
              <a:t>קלינרמן</a:t>
            </a:r>
            <a:r>
              <a:rPr lang="he-IL" sz="18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 תגיע אימו, גיטי </a:t>
            </a:r>
            <a:r>
              <a:rPr lang="he-IL" sz="1800" b="1" u="sng" dirty="0" err="1">
                <a:solidFill>
                  <a:srgbClr val="44375B"/>
                </a:solidFill>
                <a:effectLst/>
                <a:latin typeface="Calibri" panose="020F0502020204030204" pitchFamily="34" charset="0"/>
                <a:ea typeface="Calibri" panose="020F0502020204030204" pitchFamily="34" charset="0"/>
                <a:cs typeface="Arial" panose="020B0604020202020204" pitchFamily="34" charset="0"/>
              </a:rPr>
              <a:t>קלינרמן</a:t>
            </a:r>
            <a:endParaRPr lang="en-US" sz="1800" dirty="0">
              <a:solidFill>
                <a:srgbClr val="44375B"/>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7" name="תמונה 6">
            <a:extLst>
              <a:ext uri="{FF2B5EF4-FFF2-40B4-BE49-F238E27FC236}">
                <a16:creationId xmlns:a16="http://schemas.microsoft.com/office/drawing/2014/main" id="{0FB3043D-5DDB-6156-D7F5-D233847D6ACD}"/>
              </a:ext>
            </a:extLst>
          </p:cNvPr>
          <p:cNvPicPr>
            <a:picLocks noChangeAspect="1"/>
          </p:cNvPicPr>
          <p:nvPr/>
        </p:nvPicPr>
        <p:blipFill>
          <a:blip r:embed="rId5"/>
          <a:stretch>
            <a:fillRect/>
          </a:stretch>
        </p:blipFill>
        <p:spPr>
          <a:xfrm>
            <a:off x="7635826" y="1014221"/>
            <a:ext cx="3739194" cy="4848225"/>
          </a:xfrm>
          <a:prstGeom prst="rect">
            <a:avLst/>
          </a:prstGeom>
        </p:spPr>
      </p:pic>
    </p:spTree>
    <p:extLst>
      <p:ext uri="{BB962C8B-B14F-4D97-AF65-F5344CB8AC3E}">
        <p14:creationId xmlns:p14="http://schemas.microsoft.com/office/powerpoint/2010/main" val="5426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F1696B-ED51-794B-7649-BD24FDCEE68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65BA0DE-69EF-09CE-EAAE-89F14155C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43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F3C0EF3-255F-54CC-BB1F-F8E05D40D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e-IL"/>
          </a:p>
        </p:txBody>
      </p:sp>
      <p:sp>
        <p:nvSpPr>
          <p:cNvPr id="2" name="כותרת 1">
            <a:extLst>
              <a:ext uri="{FF2B5EF4-FFF2-40B4-BE49-F238E27FC236}">
                <a16:creationId xmlns:a16="http://schemas.microsoft.com/office/drawing/2014/main" id="{FD4B3A56-5B52-5A48-D1AB-05BAB070F745}"/>
              </a:ext>
            </a:extLst>
          </p:cNvPr>
          <p:cNvSpPr>
            <a:spLocks noGrp="1"/>
          </p:cNvSpPr>
          <p:nvPr>
            <p:ph type="title"/>
          </p:nvPr>
        </p:nvSpPr>
        <p:spPr>
          <a:xfrm>
            <a:off x="145075" y="1296756"/>
            <a:ext cx="7157901" cy="1324907"/>
          </a:xfrm>
        </p:spPr>
        <p:txBody>
          <a:bodyPr>
            <a:normAutofit/>
          </a:bodyPr>
          <a:lstStyle/>
          <a:p>
            <a:pPr algn="ctr"/>
            <a:r>
              <a:rPr lang="he-IL" b="1" dirty="0">
                <a:solidFill>
                  <a:srgbClr val="44375B"/>
                </a:solidFill>
                <a:cs typeface="+mn-cs"/>
              </a:rPr>
              <a:t>אריק איזק כהן</a:t>
            </a:r>
          </a:p>
        </p:txBody>
      </p:sp>
      <p:sp>
        <p:nvSpPr>
          <p:cNvPr id="3" name="מציין מיקום תוכן 2">
            <a:extLst>
              <a:ext uri="{FF2B5EF4-FFF2-40B4-BE49-F238E27FC236}">
                <a16:creationId xmlns:a16="http://schemas.microsoft.com/office/drawing/2014/main" id="{E0441175-E550-A85E-59E1-C9291551D662}"/>
              </a:ext>
            </a:extLst>
          </p:cNvPr>
          <p:cNvSpPr>
            <a:spLocks noGrp="1"/>
          </p:cNvSpPr>
          <p:nvPr>
            <p:ph idx="1"/>
          </p:nvPr>
        </p:nvSpPr>
        <p:spPr>
          <a:xfrm>
            <a:off x="475207" y="2556412"/>
            <a:ext cx="6643732" cy="4118989"/>
          </a:xfrm>
        </p:spPr>
        <p:txBody>
          <a:bodyPr>
            <a:noAutofit/>
          </a:bodyPr>
          <a:lstStyle/>
          <a:p>
            <a:pPr marL="0" indent="0">
              <a:buNone/>
            </a:pPr>
            <a:r>
              <a:rPr lang="he-IL" sz="1800" b="1" dirty="0">
                <a:solidFill>
                  <a:srgbClr val="44375B"/>
                </a:solidFill>
              </a:rPr>
              <a:t>אריק איזק כהן, ישראלי תושב ניו יורק, נעדר מ 30 בדצמבר 2006, בהיותו בן 26</a:t>
            </a:r>
          </a:p>
          <a:p>
            <a:pPr marL="0" indent="0">
              <a:buNone/>
            </a:pPr>
            <a:endParaRPr lang="he-IL" sz="1800" dirty="0">
              <a:solidFill>
                <a:srgbClr val="44375B"/>
              </a:solidFill>
            </a:endParaRPr>
          </a:p>
          <a:p>
            <a:pPr marL="0" indent="0">
              <a:buNone/>
            </a:pPr>
            <a:r>
              <a:rPr lang="he-IL" sz="1800" dirty="0">
                <a:solidFill>
                  <a:srgbClr val="44375B"/>
                </a:solidFill>
              </a:rPr>
              <a:t>אריק חזר בתשובה בגיל 19, התנתק לתקופה ממשפחתו ולמד בקולג׳ תוך כדי שעבד במשרד נדל״ן באזור </a:t>
            </a:r>
            <a:r>
              <a:rPr lang="he-IL" sz="1800" dirty="0" err="1">
                <a:solidFill>
                  <a:srgbClr val="44375B"/>
                </a:solidFill>
              </a:rPr>
              <a:t>קוינס</a:t>
            </a:r>
            <a:r>
              <a:rPr lang="he-IL" sz="1800" dirty="0">
                <a:solidFill>
                  <a:srgbClr val="44375B"/>
                </a:solidFill>
              </a:rPr>
              <a:t>, ניו יורק. לאחר שחזר לתקופה לארץ בעקבות משפחתו, הוא המשיך בקולג׳ ובסמסטר הלימודים האחרון, לפני קבלת תואר</a:t>
            </a:r>
            <a:r>
              <a:rPr lang="en-US" sz="1800" dirty="0">
                <a:solidFill>
                  <a:srgbClr val="44375B"/>
                </a:solidFill>
              </a:rPr>
              <a:t> BA </a:t>
            </a:r>
            <a:r>
              <a:rPr lang="he-IL" sz="1800" dirty="0">
                <a:solidFill>
                  <a:srgbClr val="44375B"/>
                </a:solidFill>
              </a:rPr>
              <a:t>בגיל 26, החליט לחזור לדת באופן קיצוני.</a:t>
            </a:r>
          </a:p>
          <a:p>
            <a:pPr marL="0" indent="0">
              <a:buNone/>
            </a:pPr>
            <a:r>
              <a:rPr lang="he-IL" sz="1800" dirty="0">
                <a:solidFill>
                  <a:srgbClr val="44375B"/>
                </a:solidFill>
              </a:rPr>
              <a:t>מאותה תקופה נעדר אריק והחליט להתנתק סופית מהמשפחה.</a:t>
            </a:r>
          </a:p>
          <a:p>
            <a:pPr marL="0" indent="0">
              <a:buNone/>
            </a:pPr>
            <a:r>
              <a:rPr lang="he-IL" sz="1800" dirty="0">
                <a:solidFill>
                  <a:srgbClr val="44375B"/>
                </a:solidFill>
              </a:rPr>
              <a:t>לפני היעדרותו דיבר עם חבריו ועם בן דודו ואמר שהוא עובר לישיבה במקום רחוק, כמו גם הראה בחורה שהייתה מועמדת לשידוך עבורו. אריק התקשר לטלפון הביתי מספר פעמים במשך החודשים הראשונים אחרי שעזב  את הבית, באותו זמן הוא ניתק את השיחה בלי להשאיר הודעה. "זה נמשך מספר חודשים ומאז לא שמענו ממנו", סיפרה האם.</a:t>
            </a:r>
            <a:endParaRPr lang="he-IL" sz="1500" dirty="0">
              <a:solidFill>
                <a:srgbClr val="44375B"/>
              </a:solidFill>
            </a:endParaRPr>
          </a:p>
        </p:txBody>
      </p:sp>
      <p:sp>
        <p:nvSpPr>
          <p:cNvPr id="15" name="Rectangle 14">
            <a:extLst>
              <a:ext uri="{FF2B5EF4-FFF2-40B4-BE49-F238E27FC236}">
                <a16:creationId xmlns:a16="http://schemas.microsoft.com/office/drawing/2014/main" id="{B537E828-95C7-C5C5-0BDB-C34308026D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4437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a:extLst>
              <a:ext uri="{FF2B5EF4-FFF2-40B4-BE49-F238E27FC236}">
                <a16:creationId xmlns:a16="http://schemas.microsoft.com/office/drawing/2014/main" id="{29B11A51-AC3A-556F-9F99-1FE131878B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5552" y="252025"/>
            <a:ext cx="1073311" cy="1045065"/>
          </a:xfrm>
          <a:prstGeom prst="rect">
            <a:avLst/>
          </a:prstGeom>
        </p:spPr>
      </p:pic>
      <p:pic>
        <p:nvPicPr>
          <p:cNvPr id="5" name="Picture 5">
            <a:extLst>
              <a:ext uri="{FF2B5EF4-FFF2-40B4-BE49-F238E27FC236}">
                <a16:creationId xmlns:a16="http://schemas.microsoft.com/office/drawing/2014/main" id="{56639C73-070A-4C15-D8A4-EE9A81F817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567591" cy="932193"/>
          </a:xfrm>
          <a:prstGeom prst="rect">
            <a:avLst/>
          </a:prstGeom>
        </p:spPr>
      </p:pic>
      <p:pic>
        <p:nvPicPr>
          <p:cNvPr id="9" name="תמונה 8">
            <a:extLst>
              <a:ext uri="{FF2B5EF4-FFF2-40B4-BE49-F238E27FC236}">
                <a16:creationId xmlns:a16="http://schemas.microsoft.com/office/drawing/2014/main" id="{463350F5-691F-7E84-6381-250606B6F799}"/>
              </a:ext>
            </a:extLst>
          </p:cNvPr>
          <p:cNvPicPr>
            <a:picLocks noChangeAspect="1"/>
          </p:cNvPicPr>
          <p:nvPr/>
        </p:nvPicPr>
        <p:blipFill>
          <a:blip r:embed="rId4"/>
          <a:stretch>
            <a:fillRect/>
          </a:stretch>
        </p:blipFill>
        <p:spPr>
          <a:xfrm>
            <a:off x="2850723" y="278415"/>
            <a:ext cx="2197417" cy="973807"/>
          </a:xfrm>
          <a:prstGeom prst="rect">
            <a:avLst/>
          </a:prstGeom>
        </p:spPr>
      </p:pic>
      <p:sp>
        <p:nvSpPr>
          <p:cNvPr id="12" name="תיבת טקסט 11">
            <a:extLst>
              <a:ext uri="{FF2B5EF4-FFF2-40B4-BE49-F238E27FC236}">
                <a16:creationId xmlns:a16="http://schemas.microsoft.com/office/drawing/2014/main" id="{3BBF2A36-7D50-9C51-961A-2452A324A5D2}"/>
              </a:ext>
            </a:extLst>
          </p:cNvPr>
          <p:cNvSpPr txBox="1"/>
          <p:nvPr/>
        </p:nvSpPr>
        <p:spPr>
          <a:xfrm>
            <a:off x="7316581" y="6068614"/>
            <a:ext cx="4247809" cy="338554"/>
          </a:xfrm>
          <a:prstGeom prst="rect">
            <a:avLst/>
          </a:prstGeom>
          <a:noFill/>
        </p:spPr>
        <p:txBody>
          <a:bodyPr wrap="square">
            <a:spAutoFit/>
          </a:bodyPr>
          <a:lstStyle/>
          <a:p>
            <a:pPr marL="0" indent="0" algn="ctr">
              <a:buNone/>
            </a:pPr>
            <a:r>
              <a:rPr lang="he-IL" sz="16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מטעם אריק איזק תגיע אימו: איריס מלכה הראל</a:t>
            </a:r>
            <a:endParaRPr lang="en-US" sz="1600" dirty="0">
              <a:solidFill>
                <a:srgbClr val="44375B"/>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7" name="תמונה 6">
            <a:extLst>
              <a:ext uri="{FF2B5EF4-FFF2-40B4-BE49-F238E27FC236}">
                <a16:creationId xmlns:a16="http://schemas.microsoft.com/office/drawing/2014/main" id="{0411E67A-8655-AA56-3DF5-AFFD859B05D9}"/>
              </a:ext>
            </a:extLst>
          </p:cNvPr>
          <p:cNvPicPr>
            <a:picLocks noChangeAspect="1"/>
          </p:cNvPicPr>
          <p:nvPr/>
        </p:nvPicPr>
        <p:blipFill>
          <a:blip r:embed="rId5"/>
          <a:stretch>
            <a:fillRect/>
          </a:stretch>
        </p:blipFill>
        <p:spPr>
          <a:xfrm>
            <a:off x="7382748" y="756724"/>
            <a:ext cx="4083685" cy="5241093"/>
          </a:xfrm>
          <a:prstGeom prst="rect">
            <a:avLst/>
          </a:prstGeom>
        </p:spPr>
      </p:pic>
    </p:spTree>
    <p:extLst>
      <p:ext uri="{BB962C8B-B14F-4D97-AF65-F5344CB8AC3E}">
        <p14:creationId xmlns:p14="http://schemas.microsoft.com/office/powerpoint/2010/main" val="3601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43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e-IL"/>
          </a:p>
        </p:txBody>
      </p:sp>
      <p:sp>
        <p:nvSpPr>
          <p:cNvPr id="2" name="כותרת 1">
            <a:extLst>
              <a:ext uri="{FF2B5EF4-FFF2-40B4-BE49-F238E27FC236}">
                <a16:creationId xmlns:a16="http://schemas.microsoft.com/office/drawing/2014/main" id="{5BAF73CF-FB34-E00F-1F52-0D5F7FE88534}"/>
              </a:ext>
            </a:extLst>
          </p:cNvPr>
          <p:cNvSpPr>
            <a:spLocks noGrp="1"/>
          </p:cNvSpPr>
          <p:nvPr>
            <p:ph type="title"/>
          </p:nvPr>
        </p:nvSpPr>
        <p:spPr>
          <a:xfrm>
            <a:off x="145075" y="1296756"/>
            <a:ext cx="7157901" cy="1324907"/>
          </a:xfrm>
        </p:spPr>
        <p:txBody>
          <a:bodyPr>
            <a:normAutofit/>
          </a:bodyPr>
          <a:lstStyle/>
          <a:p>
            <a:pPr algn="ctr"/>
            <a:r>
              <a:rPr lang="he-IL" b="1" dirty="0">
                <a:solidFill>
                  <a:srgbClr val="44375B"/>
                </a:solidFill>
                <a:cs typeface="+mn-cs"/>
              </a:rPr>
              <a:t>ד"ר רפאל קפלן</a:t>
            </a:r>
          </a:p>
        </p:txBody>
      </p:sp>
      <p:sp>
        <p:nvSpPr>
          <p:cNvPr id="3" name="מציין מיקום תוכן 2">
            <a:extLst>
              <a:ext uri="{FF2B5EF4-FFF2-40B4-BE49-F238E27FC236}">
                <a16:creationId xmlns:a16="http://schemas.microsoft.com/office/drawing/2014/main" id="{439D00D1-2300-7A8B-F0FC-80059EE5E84D}"/>
              </a:ext>
            </a:extLst>
          </p:cNvPr>
          <p:cNvSpPr>
            <a:spLocks noGrp="1"/>
          </p:cNvSpPr>
          <p:nvPr>
            <p:ph idx="1"/>
          </p:nvPr>
        </p:nvSpPr>
        <p:spPr>
          <a:xfrm>
            <a:off x="475207" y="2556412"/>
            <a:ext cx="6643732" cy="4118989"/>
          </a:xfrm>
        </p:spPr>
        <p:txBody>
          <a:bodyPr>
            <a:noAutofit/>
          </a:bodyPr>
          <a:lstStyle/>
          <a:p>
            <a:pPr marL="0" indent="0">
              <a:buNone/>
            </a:pPr>
            <a:r>
              <a:rPr lang="he-IL" sz="1800" b="1" dirty="0">
                <a:solidFill>
                  <a:srgbClr val="44375B"/>
                </a:solidFill>
              </a:rPr>
              <a:t>ד"ר רפאל קפלן, תושב מוצא עילית, נעלם ב 29/4/1983, בהיותו בן 75</a:t>
            </a:r>
          </a:p>
          <a:p>
            <a:pPr marL="0" indent="0">
              <a:buNone/>
            </a:pPr>
            <a:r>
              <a:rPr lang="he-IL" sz="1800" dirty="0">
                <a:solidFill>
                  <a:srgbClr val="44375B"/>
                </a:solidFill>
              </a:rPr>
              <a:t> על פי דף מידע של משטרת ישראל על נעדרים: </a:t>
            </a:r>
          </a:p>
          <a:p>
            <a:pPr marL="0" indent="0">
              <a:buNone/>
            </a:pPr>
            <a:r>
              <a:rPr lang="he-IL" sz="1800" dirty="0">
                <a:solidFill>
                  <a:srgbClr val="44375B"/>
                </a:solidFill>
              </a:rPr>
              <a:t>"הנעדר תושב מוצא עילית, נראה לאחרונה בקיבוץ בית אורן בתאריך 29/4/1983 ומאז נעלמו עקבותיו. הנעדר לבש חולצה ארוכה ירוקה, מכנסיים אפורים, נעל נעליים חומות והרכיב משקפי שמש כהות. הנעדר בעל פרוטזה ברגל שמאל".</a:t>
            </a:r>
          </a:p>
          <a:p>
            <a:pPr marL="0" indent="0">
              <a:buNone/>
            </a:pPr>
            <a:r>
              <a:rPr lang="he-IL" sz="1800" dirty="0">
                <a:solidFill>
                  <a:srgbClr val="44375B"/>
                </a:solidFill>
              </a:rPr>
              <a:t>ד"ר רפאל קפלן היה רופא ילדים  שדיבר עברית, אנגלית, צרפתית, גרמנית, יידיש ורוסית.</a:t>
            </a:r>
          </a:p>
          <a:p>
            <a:pPr marL="0" indent="0">
              <a:buNone/>
            </a:pPr>
            <a:r>
              <a:rPr lang="he-IL" sz="1800" dirty="0">
                <a:solidFill>
                  <a:srgbClr val="44375B"/>
                </a:solidFill>
              </a:rPr>
              <a:t>הנעדר נסע עם משפחתו לתערוכה בחיפה. </a:t>
            </a:r>
          </a:p>
          <a:p>
            <a:pPr marL="0" indent="0">
              <a:buNone/>
            </a:pPr>
            <a:r>
              <a:rPr lang="he-IL" sz="1800" dirty="0">
                <a:solidFill>
                  <a:srgbClr val="44375B"/>
                </a:solidFill>
              </a:rPr>
              <a:t>בני המשפחה עצרו בבית אורן, ושם נעלם .</a:t>
            </a:r>
          </a:p>
          <a:p>
            <a:pPr marL="0" indent="0">
              <a:buNone/>
            </a:pPr>
            <a:endParaRPr lang="he-IL" sz="1500" dirty="0">
              <a:solidFill>
                <a:srgbClr val="44375B"/>
              </a:solidFill>
            </a:endParaRPr>
          </a:p>
        </p:txBody>
      </p:sp>
      <p:sp>
        <p:nvSpPr>
          <p:cNvPr id="15" name="Rectangle 14">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4437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5552" y="252025"/>
            <a:ext cx="1073311" cy="1045065"/>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567591" cy="932193"/>
          </a:xfrm>
          <a:prstGeom prst="rect">
            <a:avLst/>
          </a:prstGeom>
        </p:spPr>
      </p:pic>
      <p:pic>
        <p:nvPicPr>
          <p:cNvPr id="9" name="תמונה 8">
            <a:extLst>
              <a:ext uri="{FF2B5EF4-FFF2-40B4-BE49-F238E27FC236}">
                <a16:creationId xmlns:a16="http://schemas.microsoft.com/office/drawing/2014/main" id="{44DDC199-08C7-10AE-C248-57625DB6D13D}"/>
              </a:ext>
            </a:extLst>
          </p:cNvPr>
          <p:cNvPicPr>
            <a:picLocks noChangeAspect="1"/>
          </p:cNvPicPr>
          <p:nvPr/>
        </p:nvPicPr>
        <p:blipFill>
          <a:blip r:embed="rId4"/>
          <a:stretch>
            <a:fillRect/>
          </a:stretch>
        </p:blipFill>
        <p:spPr>
          <a:xfrm>
            <a:off x="2850723" y="278415"/>
            <a:ext cx="2197417" cy="973807"/>
          </a:xfrm>
          <a:prstGeom prst="rect">
            <a:avLst/>
          </a:prstGeom>
        </p:spPr>
      </p:pic>
      <p:sp>
        <p:nvSpPr>
          <p:cNvPr id="12" name="תיבת טקסט 11">
            <a:extLst>
              <a:ext uri="{FF2B5EF4-FFF2-40B4-BE49-F238E27FC236}">
                <a16:creationId xmlns:a16="http://schemas.microsoft.com/office/drawing/2014/main" id="{7F507788-20B3-E3CC-EDA3-D286FDBB9109}"/>
              </a:ext>
            </a:extLst>
          </p:cNvPr>
          <p:cNvSpPr txBox="1"/>
          <p:nvPr/>
        </p:nvSpPr>
        <p:spPr>
          <a:xfrm>
            <a:off x="5467691" y="6177990"/>
            <a:ext cx="6096000" cy="369332"/>
          </a:xfrm>
          <a:prstGeom prst="rect">
            <a:avLst/>
          </a:prstGeom>
          <a:noFill/>
        </p:spPr>
        <p:txBody>
          <a:bodyPr wrap="square">
            <a:spAutoFit/>
          </a:bodyPr>
          <a:lstStyle/>
          <a:p>
            <a:pPr marL="0" indent="0">
              <a:buNone/>
            </a:pPr>
            <a:r>
              <a:rPr lang="he-IL" sz="18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מטעם ד"ר רפאל קפלן יגיע בנו, </a:t>
            </a:r>
            <a:r>
              <a:rPr lang="he-IL" sz="1800" b="1" u="sng" dirty="0" err="1">
                <a:solidFill>
                  <a:srgbClr val="44375B"/>
                </a:solidFill>
                <a:effectLst/>
                <a:latin typeface="Calibri" panose="020F0502020204030204" pitchFamily="34" charset="0"/>
                <a:ea typeface="Calibri" panose="020F0502020204030204" pitchFamily="34" charset="0"/>
                <a:cs typeface="Arial" panose="020B0604020202020204" pitchFamily="34" charset="0"/>
              </a:rPr>
              <a:t>פרופ</a:t>
            </a:r>
            <a:r>
              <a:rPr lang="he-IL" sz="1800" b="1" u="sng" dirty="0">
                <a:solidFill>
                  <a:srgbClr val="44375B"/>
                </a:solidFill>
                <a:effectLst/>
                <a:latin typeface="Calibri" panose="020F0502020204030204" pitchFamily="34" charset="0"/>
                <a:ea typeface="Calibri" panose="020F0502020204030204" pitchFamily="34" charset="0"/>
                <a:cs typeface="Arial" panose="020B0604020202020204" pitchFamily="34" charset="0"/>
              </a:rPr>
              <a:t>. גלעד רימון</a:t>
            </a:r>
            <a:endParaRPr lang="en-US" sz="1800" dirty="0">
              <a:solidFill>
                <a:srgbClr val="44375B"/>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7" name="תמונה 6">
            <a:extLst>
              <a:ext uri="{FF2B5EF4-FFF2-40B4-BE49-F238E27FC236}">
                <a16:creationId xmlns:a16="http://schemas.microsoft.com/office/drawing/2014/main" id="{5396C7CE-8106-DE71-9CEF-FE8E58B11AE7}"/>
              </a:ext>
            </a:extLst>
          </p:cNvPr>
          <p:cNvPicPr>
            <a:picLocks noChangeAspect="1"/>
          </p:cNvPicPr>
          <p:nvPr/>
        </p:nvPicPr>
        <p:blipFill>
          <a:blip r:embed="rId5"/>
          <a:stretch>
            <a:fillRect/>
          </a:stretch>
        </p:blipFill>
        <p:spPr>
          <a:xfrm>
            <a:off x="8031556" y="1003727"/>
            <a:ext cx="2772620" cy="5115610"/>
          </a:xfrm>
          <a:prstGeom prst="rect">
            <a:avLst/>
          </a:prstGeom>
        </p:spPr>
      </p:pic>
    </p:spTree>
    <p:extLst>
      <p:ext uri="{BB962C8B-B14F-4D97-AF65-F5344CB8AC3E}">
        <p14:creationId xmlns:p14="http://schemas.microsoft.com/office/powerpoint/2010/main" val="3779123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fontScale="90000"/>
          </a:bodyPr>
          <a:lstStyle/>
          <a:p>
            <a:pPr algn="ctr"/>
            <a:r>
              <a:rPr lang="he-IL" sz="5000" b="1" dirty="0">
                <a:solidFill>
                  <a:srgbClr val="002060"/>
                </a:solidFill>
                <a:latin typeface="Times New Roman (כותרות)"/>
                <a:cs typeface="+mn-cs"/>
              </a:rPr>
              <a:t>בן כמה הוא היה כשהוא נעלם? </a:t>
            </a:r>
            <a:br>
              <a:rPr lang="he-IL" sz="5000" b="1" dirty="0">
                <a:solidFill>
                  <a:srgbClr val="002060"/>
                </a:solidFill>
                <a:latin typeface="Times New Roman (כותרות)"/>
                <a:cs typeface="+mn-cs"/>
              </a:rPr>
            </a:br>
            <a:r>
              <a:rPr lang="he-IL" sz="5000" b="1" dirty="0">
                <a:solidFill>
                  <a:srgbClr val="002060"/>
                </a:solidFill>
                <a:latin typeface="Times New Roman (כותרות)"/>
                <a:cs typeface="+mn-cs"/>
              </a:rPr>
              <a:t>ספרו לנו על אותו יום</a:t>
            </a:r>
          </a:p>
        </p:txBody>
      </p:sp>
    </p:spTree>
    <p:extLst>
      <p:ext uri="{BB962C8B-B14F-4D97-AF65-F5344CB8AC3E}">
        <p14:creationId xmlns:p14="http://schemas.microsoft.com/office/powerpoint/2010/main" val="3571031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a:bodyPr>
          <a:lstStyle/>
          <a:p>
            <a:pPr algn="ctr"/>
            <a:r>
              <a:rPr lang="he-IL" sz="5000" b="1" dirty="0">
                <a:solidFill>
                  <a:srgbClr val="002060"/>
                </a:solidFill>
                <a:latin typeface="Times New Roman (כותרות)"/>
                <a:cs typeface="+mn-cs"/>
              </a:rPr>
              <a:t>מה אתם חושבים שקרה לו?</a:t>
            </a:r>
          </a:p>
        </p:txBody>
      </p:sp>
    </p:spTree>
    <p:extLst>
      <p:ext uri="{BB962C8B-B14F-4D97-AF65-F5344CB8AC3E}">
        <p14:creationId xmlns:p14="http://schemas.microsoft.com/office/powerpoint/2010/main" val="2544515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fontScale="90000"/>
          </a:bodyPr>
          <a:lstStyle/>
          <a:p>
            <a:pPr algn="ctr"/>
            <a:r>
              <a:rPr lang="he-IL" sz="5000" b="1" dirty="0">
                <a:solidFill>
                  <a:srgbClr val="002060"/>
                </a:solidFill>
                <a:latin typeface="Times New Roman (כותרות)"/>
                <a:cs typeface="+mn-cs"/>
              </a:rPr>
              <a:t>כיצד אתם מתמודדים בימים מיוחדים כמו יום ההולדת שלו, יום המשפחה ועוד?</a:t>
            </a:r>
          </a:p>
        </p:txBody>
      </p:sp>
    </p:spTree>
    <p:extLst>
      <p:ext uri="{BB962C8B-B14F-4D97-AF65-F5344CB8AC3E}">
        <p14:creationId xmlns:p14="http://schemas.microsoft.com/office/powerpoint/2010/main" val="61202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a:bodyPr>
          <a:lstStyle/>
          <a:p>
            <a:pPr algn="ctr"/>
            <a:r>
              <a:rPr lang="he-IL" sz="5000" b="1" dirty="0">
                <a:solidFill>
                  <a:srgbClr val="002060"/>
                </a:solidFill>
                <a:latin typeface="Times New Roman (כותרות)"/>
                <a:cs typeface="+mn-cs"/>
              </a:rPr>
              <a:t>כיצד לדעתך הוא נראה היום?</a:t>
            </a:r>
          </a:p>
        </p:txBody>
      </p:sp>
    </p:spTree>
    <p:extLst>
      <p:ext uri="{BB962C8B-B14F-4D97-AF65-F5344CB8AC3E}">
        <p14:creationId xmlns:p14="http://schemas.microsoft.com/office/powerpoint/2010/main" val="163041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fontScale="90000"/>
          </a:bodyPr>
          <a:lstStyle/>
          <a:p>
            <a:pPr algn="ctr"/>
            <a:r>
              <a:rPr lang="he-IL" sz="5000" b="1" dirty="0">
                <a:solidFill>
                  <a:srgbClr val="002060"/>
                </a:solidFill>
                <a:latin typeface="Times New Roman (כותרות)"/>
                <a:cs typeface="+mn-cs"/>
              </a:rPr>
              <a:t>האם היו אנשים שזיהו אותו מאז שנעלם? </a:t>
            </a:r>
            <a:br>
              <a:rPr lang="he-IL" sz="5000" b="1" dirty="0">
                <a:solidFill>
                  <a:srgbClr val="002060"/>
                </a:solidFill>
                <a:latin typeface="Times New Roman (כותרות)"/>
                <a:cs typeface="+mn-cs"/>
              </a:rPr>
            </a:br>
            <a:r>
              <a:rPr lang="he-IL" sz="5000" b="1" dirty="0">
                <a:solidFill>
                  <a:srgbClr val="002060"/>
                </a:solidFill>
                <a:latin typeface="Times New Roman (כותרות)"/>
                <a:cs typeface="+mn-cs"/>
              </a:rPr>
              <a:t>איך הגבתם על כל קצה חוט?</a:t>
            </a:r>
          </a:p>
        </p:txBody>
      </p:sp>
    </p:spTree>
    <p:extLst>
      <p:ext uri="{BB962C8B-B14F-4D97-AF65-F5344CB8AC3E}">
        <p14:creationId xmlns:p14="http://schemas.microsoft.com/office/powerpoint/2010/main" val="521448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fontScale="90000"/>
          </a:bodyPr>
          <a:lstStyle/>
          <a:p>
            <a:pPr algn="ctr"/>
            <a:r>
              <a:rPr lang="he-IL" sz="5000" b="1" dirty="0">
                <a:solidFill>
                  <a:srgbClr val="002060"/>
                </a:solidFill>
                <a:latin typeface="Times New Roman (כותרות)"/>
                <a:cs typeface="+mn-cs"/>
              </a:rPr>
              <a:t>האם אתם עדיין מאמינים שתמצאו אותו? </a:t>
            </a:r>
            <a:br>
              <a:rPr lang="he-IL" sz="5000" b="1" dirty="0">
                <a:solidFill>
                  <a:srgbClr val="002060"/>
                </a:solidFill>
                <a:latin typeface="Times New Roman (כותרות)"/>
                <a:cs typeface="+mn-cs"/>
              </a:rPr>
            </a:br>
            <a:r>
              <a:rPr lang="he-IL" sz="5000" b="1" dirty="0">
                <a:solidFill>
                  <a:srgbClr val="002060"/>
                </a:solidFill>
                <a:latin typeface="Times New Roman (כותרות)"/>
                <a:cs typeface="+mn-cs"/>
              </a:rPr>
              <a:t>איך לא מאבדים תקווה?</a:t>
            </a:r>
          </a:p>
        </p:txBody>
      </p:sp>
    </p:spTree>
    <p:extLst>
      <p:ext uri="{BB962C8B-B14F-4D97-AF65-F5344CB8AC3E}">
        <p14:creationId xmlns:p14="http://schemas.microsoft.com/office/powerpoint/2010/main" val="1535101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a:bodyPr>
          <a:lstStyle/>
          <a:p>
            <a:pPr algn="ctr"/>
            <a:r>
              <a:rPr lang="he-IL" sz="5000" b="1" dirty="0">
                <a:solidFill>
                  <a:srgbClr val="002060"/>
                </a:solidFill>
                <a:latin typeface="Times New Roman (כותרות)"/>
                <a:cs typeface="+mn-cs"/>
              </a:rPr>
              <a:t>האם מצאתם מישהו מהנעדרים?</a:t>
            </a:r>
          </a:p>
        </p:txBody>
      </p:sp>
    </p:spTree>
    <p:extLst>
      <p:ext uri="{BB962C8B-B14F-4D97-AF65-F5344CB8AC3E}">
        <p14:creationId xmlns:p14="http://schemas.microsoft.com/office/powerpoint/2010/main" val="59648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746D1-2138-1CCF-DA82-A4F81407C756}"/>
            </a:ext>
          </a:extLst>
        </p:cNvPr>
        <p:cNvGrpSpPr/>
        <p:nvPr/>
      </p:nvGrpSpPr>
      <p:grpSpPr>
        <a:xfrm>
          <a:off x="0" y="0"/>
          <a:ext cx="0" cy="0"/>
          <a:chOff x="0" y="0"/>
          <a:chExt cx="0" cy="0"/>
        </a:xfrm>
      </p:grpSpPr>
      <p:pic>
        <p:nvPicPr>
          <p:cNvPr id="4" name="Picture 5">
            <a:extLst>
              <a:ext uri="{FF2B5EF4-FFF2-40B4-BE49-F238E27FC236}">
                <a16:creationId xmlns:a16="http://schemas.microsoft.com/office/drawing/2014/main" id="{2D97A808-0784-25F6-F637-A8A9901A76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5B307BDF-3210-63F7-8141-A3EFF57CDC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D1B0B506-EED4-0743-BFE7-567629BA9C18}"/>
              </a:ext>
            </a:extLst>
          </p:cNvPr>
          <p:cNvSpPr>
            <a:spLocks noGrp="1"/>
          </p:cNvSpPr>
          <p:nvPr>
            <p:ph type="title"/>
          </p:nvPr>
        </p:nvSpPr>
        <p:spPr>
          <a:xfrm>
            <a:off x="645160" y="2478405"/>
            <a:ext cx="10515600" cy="1325563"/>
          </a:xfrm>
        </p:spPr>
        <p:txBody>
          <a:bodyPr>
            <a:normAutofit fontScale="90000"/>
          </a:bodyPr>
          <a:lstStyle/>
          <a:p>
            <a:pPr algn="ctr"/>
            <a:r>
              <a:rPr lang="he-IL" sz="5000" b="1" dirty="0">
                <a:solidFill>
                  <a:srgbClr val="002060"/>
                </a:solidFill>
                <a:latin typeface="Times New Roman (כותרות)"/>
                <a:cs typeface="+mn-cs"/>
              </a:rPr>
              <a:t>איך אתם מרגישים אחרי שראיתם את התגייסות העם לשחרור החטופים?</a:t>
            </a:r>
          </a:p>
        </p:txBody>
      </p:sp>
    </p:spTree>
    <p:extLst>
      <p:ext uri="{BB962C8B-B14F-4D97-AF65-F5344CB8AC3E}">
        <p14:creationId xmlns:p14="http://schemas.microsoft.com/office/powerpoint/2010/main" val="3191008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fontScale="90000"/>
          </a:bodyPr>
          <a:lstStyle/>
          <a:p>
            <a:pPr algn="ctr"/>
            <a:r>
              <a:rPr lang="he-IL" sz="5000" b="1" dirty="0">
                <a:solidFill>
                  <a:srgbClr val="002060"/>
                </a:solidFill>
                <a:latin typeface="Times New Roman (כותרות)"/>
                <a:cs typeface="+mn-cs"/>
              </a:rPr>
              <a:t>האם אתם מרגישים שהמדינה/המשטרה עושה מספיק כדי לאתר את בני המשפחה שלכם?</a:t>
            </a:r>
          </a:p>
        </p:txBody>
      </p:sp>
    </p:spTree>
    <p:extLst>
      <p:ext uri="{BB962C8B-B14F-4D97-AF65-F5344CB8AC3E}">
        <p14:creationId xmlns:p14="http://schemas.microsoft.com/office/powerpoint/2010/main" val="955961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6143BAE7-832F-4878-D3BC-51F9B894B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4318" y="95446"/>
            <a:ext cx="1202836" cy="1171181"/>
          </a:xfrm>
          <a:prstGeom prst="rect">
            <a:avLst/>
          </a:prstGeom>
        </p:spPr>
      </p:pic>
      <p:pic>
        <p:nvPicPr>
          <p:cNvPr id="5" name="Picture 5">
            <a:extLst>
              <a:ext uri="{FF2B5EF4-FFF2-40B4-BE49-F238E27FC236}">
                <a16:creationId xmlns:a16="http://schemas.microsoft.com/office/drawing/2014/main" id="{C842E7DD-4B16-C24D-BD7B-E3E177715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524" y="230188"/>
            <a:ext cx="1757397" cy="1045064"/>
          </a:xfrm>
          <a:prstGeom prst="rect">
            <a:avLst/>
          </a:prstGeom>
        </p:spPr>
      </p:pic>
      <p:sp>
        <p:nvSpPr>
          <p:cNvPr id="7" name="כותרת 6">
            <a:extLst>
              <a:ext uri="{FF2B5EF4-FFF2-40B4-BE49-F238E27FC236}">
                <a16:creationId xmlns:a16="http://schemas.microsoft.com/office/drawing/2014/main" id="{2B9A834F-C148-E317-746C-7495107A1CEC}"/>
              </a:ext>
            </a:extLst>
          </p:cNvPr>
          <p:cNvSpPr>
            <a:spLocks noGrp="1"/>
          </p:cNvSpPr>
          <p:nvPr>
            <p:ph type="title"/>
          </p:nvPr>
        </p:nvSpPr>
        <p:spPr>
          <a:xfrm>
            <a:off x="645160" y="2478405"/>
            <a:ext cx="10515600" cy="1325563"/>
          </a:xfrm>
        </p:spPr>
        <p:txBody>
          <a:bodyPr>
            <a:normAutofit/>
          </a:bodyPr>
          <a:lstStyle/>
          <a:p>
            <a:pPr algn="ctr"/>
            <a:r>
              <a:rPr lang="he-IL" sz="5000" b="1" dirty="0">
                <a:solidFill>
                  <a:srgbClr val="002060"/>
                </a:solidFill>
                <a:latin typeface="Times New Roman (כותרות)"/>
                <a:cs typeface="+mn-cs"/>
              </a:rPr>
              <a:t>כיצד אנחנו יכולים לעזור?</a:t>
            </a:r>
          </a:p>
        </p:txBody>
      </p:sp>
    </p:spTree>
    <p:extLst>
      <p:ext uri="{BB962C8B-B14F-4D97-AF65-F5344CB8AC3E}">
        <p14:creationId xmlns:p14="http://schemas.microsoft.com/office/powerpoint/2010/main" val="3065746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5" name="Rectangle 208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6" name="Rectangle 208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7" name="Rectangle 209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4" name="Rectangle 209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FE725259-EED6-101E-9CDB-14B9A7C6E15B}"/>
              </a:ext>
            </a:extLst>
          </p:cNvPr>
          <p:cNvPicPr>
            <a:picLocks noChangeAspect="1"/>
          </p:cNvPicPr>
          <p:nvPr/>
        </p:nvPicPr>
        <p:blipFill>
          <a:blip r:embed="rId2"/>
          <a:stretch>
            <a:fillRect/>
          </a:stretch>
        </p:blipFill>
        <p:spPr>
          <a:xfrm>
            <a:off x="0" y="925830"/>
            <a:ext cx="12192000" cy="5006340"/>
          </a:xfrm>
          <a:prstGeom prst="rect">
            <a:avLst/>
          </a:prstGeom>
        </p:spPr>
      </p:pic>
    </p:spTree>
    <p:extLst>
      <p:ext uri="{BB962C8B-B14F-4D97-AF65-F5344CB8AC3E}">
        <p14:creationId xmlns:p14="http://schemas.microsoft.com/office/powerpoint/2010/main" val="273264217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663</Words>
  <Application>Microsoft Office PowerPoint</Application>
  <PresentationFormat>מסך רחב</PresentationFormat>
  <Paragraphs>45</Paragraphs>
  <Slides>18</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18</vt:i4>
      </vt:variant>
    </vt:vector>
  </HeadingPairs>
  <TitlesOfParts>
    <vt:vector size="23" baseType="lpstr">
      <vt:lpstr>Arial</vt:lpstr>
      <vt:lpstr>Calibri</vt:lpstr>
      <vt:lpstr>Calibri Light</vt:lpstr>
      <vt:lpstr>Times New Roman (כותרות)</vt:lpstr>
      <vt:lpstr>ערכת נושא Office</vt:lpstr>
      <vt:lpstr>מצגת של PowerPoint‏</vt:lpstr>
      <vt:lpstr>מצגת של PowerPoint‏</vt:lpstr>
      <vt:lpstr>מצגת של PowerPoint‏</vt:lpstr>
      <vt:lpstr>דניאל מיניביצקי</vt:lpstr>
      <vt:lpstr>אברהם משה (מוישי) קלינרמן</vt:lpstr>
      <vt:lpstr>אריק איזק כהן</vt:lpstr>
      <vt:lpstr>ד"ר רפאל קפלן</vt:lpstr>
      <vt:lpstr>בן כמה הוא היה כשהוא נעלם?  ספרו לנו על אותו יום</vt:lpstr>
      <vt:lpstr>מה אתם חושבים שקרה לו?</vt:lpstr>
      <vt:lpstr>כיצד אתם מתמודדים בימים מיוחדים כמו יום ההולדת שלו, יום המשפחה ועוד?</vt:lpstr>
      <vt:lpstr>כיצד לדעתך הוא נראה היום?</vt:lpstr>
      <vt:lpstr>האם היו אנשים שזיהו אותו מאז שנעלם?  איך הגבתם על כל קצה חוט?</vt:lpstr>
      <vt:lpstr>האם אתם עדיין מאמינים שתמצאו אותו?  איך לא מאבדים תקווה?</vt:lpstr>
      <vt:lpstr>האם מצאתם מישהו מהנעדרים?</vt:lpstr>
      <vt:lpstr>איך אתם מרגישים אחרי שראיתם את התגייסות העם לשחרור החטופים?</vt:lpstr>
      <vt:lpstr>האם אתם מרגישים שהמדינה/המשטרה עושה מספיק כדי לאתר את בני המשפחה שלכם?</vt:lpstr>
      <vt:lpstr>כיצד אנחנו יכולים לעזור?</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יעל קראשי בן משה</dc:creator>
  <cp:lastModifiedBy>יעל ליזה קרשי בן משה</cp:lastModifiedBy>
  <cp:revision>18</cp:revision>
  <dcterms:created xsi:type="dcterms:W3CDTF">2023-02-05T10:36:49Z</dcterms:created>
  <dcterms:modified xsi:type="dcterms:W3CDTF">2026-02-15T16:30:47Z</dcterms:modified>
</cp:coreProperties>
</file>